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404" r:id="rId3"/>
    <p:sldId id="405" r:id="rId4"/>
    <p:sldId id="406" r:id="rId5"/>
    <p:sldId id="339" r:id="rId6"/>
    <p:sldId id="359" r:id="rId7"/>
    <p:sldId id="341" r:id="rId8"/>
    <p:sldId id="403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310" userDrawn="1">
          <p15:clr>
            <a:srgbClr val="A4A3A4"/>
          </p15:clr>
        </p15:guide>
        <p15:guide id="6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Bastos" initials="JB" lastIdx="1" clrIdx="0">
    <p:extLst>
      <p:ext uri="{19B8F6BF-5375-455C-9EA6-DF929625EA0E}">
        <p15:presenceInfo xmlns:p15="http://schemas.microsoft.com/office/powerpoint/2012/main" userId="S::j.bastos@ipdt.onmicrosoft.com::e0e74f5b-4ae6-4b3e-8c5d-ba7bbbf3a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8FB"/>
    <a:srgbClr val="57A4E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Estilo Escuro 2 - Destaque 3/Destaqu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Destaque 1/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Estilo Médio 3 - Destaqu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0"/>
    <p:restoredTop sz="95470"/>
  </p:normalViewPr>
  <p:slideViewPr>
    <p:cSldViewPr snapToGrid="0" snapToObjects="1" showGuides="1">
      <p:cViewPr varScale="1">
        <p:scale>
          <a:sx n="95" d="100"/>
          <a:sy n="95" d="100"/>
        </p:scale>
        <p:origin x="208" y="704"/>
      </p:cViewPr>
      <p:guideLst>
        <p:guide orient="horz" pos="2160"/>
        <p:guide pos="3840"/>
        <p:guide orient="horz" pos="958"/>
        <p:guide pos="393"/>
        <p:guide pos="7310"/>
        <p:guide orient="horz" pos="1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F7147-E781-BA49-BD89-685A0EC26C82}" type="datetimeFigureOut">
              <a:rPr lang="pt-PT" smtClean="0"/>
              <a:t>04/04/24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0E75-FEE1-4744-8E60-D231EEFFE3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462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10E75-FEE1-4744-8E60-D231EEFFE3AF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07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10E75-FEE1-4744-8E60-D231EEFFE3A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958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10E75-FEE1-4744-8E60-D231EEFFE3A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115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861FAF5-7B3A-B649-8E91-D0D4DE5C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987" y="636822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1C19AE2-ABB5-AD4D-8EDF-DD31A59AF44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76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4F26687-7BFA-934A-8815-DED9FA557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845" t="40860" r="-1622" b="51327"/>
          <a:stretch/>
        </p:blipFill>
        <p:spPr>
          <a:xfrm flipH="1">
            <a:off x="6334597" y="1787"/>
            <a:ext cx="5857402" cy="682068"/>
          </a:xfrm>
          <a:prstGeom prst="rect">
            <a:avLst/>
          </a:prstGeom>
        </p:spPr>
      </p:pic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309A9FE-C8B7-C349-8AF5-25030067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987" y="636822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1C19AE2-ABB5-AD4D-8EDF-DD31A59AF444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9524A58-B19E-AD49-967C-14D886C9F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89" t="43581" r="8893" b="48606"/>
          <a:stretch/>
        </p:blipFill>
        <p:spPr>
          <a:xfrm flipH="1">
            <a:off x="-1" y="0"/>
            <a:ext cx="6697684" cy="68206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3B2E47F-088A-4B4C-9620-6525FA510D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459" y="159080"/>
            <a:ext cx="3630433" cy="350687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78A3CD23-1583-A644-9D75-755C75EB08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7775" y="234236"/>
            <a:ext cx="2201766" cy="261361"/>
          </a:xfrm>
          <a:prstGeom prst="rect">
            <a:avLst/>
          </a:prstGeom>
        </p:spPr>
      </p:pic>
      <p:sp>
        <p:nvSpPr>
          <p:cNvPr id="38" name="Marcador de Posição do Texto 12">
            <a:extLst>
              <a:ext uri="{FF2B5EF4-FFF2-40B4-BE49-F238E27FC236}">
                <a16:creationId xmlns:a16="http://schemas.microsoft.com/office/drawing/2014/main" id="{45C7E6C9-8F43-D242-AEC8-4B52FA8983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520043"/>
            <a:ext cx="10414825" cy="3651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pt-PT" b="0" dirty="0">
                <a:latin typeface="+mj-lt"/>
              </a:rPr>
              <a:t>1. </a:t>
            </a:r>
            <a:r>
              <a:rPr lang="pt-PT" dirty="0"/>
              <a:t>Enquadramento Geográfico</a:t>
            </a:r>
          </a:p>
        </p:txBody>
      </p:sp>
      <p:sp>
        <p:nvSpPr>
          <p:cNvPr id="41" name="Marcador de Posição do Texto 39">
            <a:extLst>
              <a:ext uri="{FF2B5EF4-FFF2-40B4-BE49-F238E27FC236}">
                <a16:creationId xmlns:a16="http://schemas.microsoft.com/office/drawing/2014/main" id="{2B2B972E-033B-BB44-9621-08B2AF45E8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8" y="2220913"/>
            <a:ext cx="5313362" cy="3954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BBE54F-570C-299C-C6F6-47D2BF2C156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794" y="52155"/>
            <a:ext cx="947523" cy="5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4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1462912-522E-CC4B-A19B-146C35F041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4947" y="89458"/>
            <a:ext cx="1991096" cy="81798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EFB3DC3-81A6-664F-9B6B-D170196AE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449" b="70315"/>
          <a:stretch/>
        </p:blipFill>
        <p:spPr>
          <a:xfrm>
            <a:off x="7551367" y="4118889"/>
            <a:ext cx="4640634" cy="273911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53EDEFB-E587-0B48-9A41-0361160C6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594" t="51638"/>
          <a:stretch/>
        </p:blipFill>
        <p:spPr>
          <a:xfrm>
            <a:off x="0" y="0"/>
            <a:ext cx="3607494" cy="446239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CD235CA-6839-1E4A-A5E5-89662C3048F3}"/>
              </a:ext>
            </a:extLst>
          </p:cNvPr>
          <p:cNvSpPr/>
          <p:nvPr/>
        </p:nvSpPr>
        <p:spPr>
          <a:xfrm>
            <a:off x="1555668" y="2254767"/>
            <a:ext cx="9381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457200" algn="l"/>
              </a:tabLst>
            </a:pPr>
            <a:r>
              <a:rPr lang="pt-PT" sz="3200" b="1" cap="small" spc="6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PLANO DE AÇÃO PARA A SUSTENTABILIDADE</a:t>
            </a:r>
            <a:endParaRPr lang="pt-PT" sz="14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E7ACEDD-3662-658C-415B-801E1D7CE4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195" y="89458"/>
            <a:ext cx="1341496" cy="8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o Número do Diapositivo 5">
            <a:extLst>
              <a:ext uri="{FF2B5EF4-FFF2-40B4-BE49-F238E27FC236}">
                <a16:creationId xmlns:a16="http://schemas.microsoft.com/office/drawing/2014/main" id="{E4F10787-7F15-1A4F-A912-350EC5BE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987" y="6307797"/>
            <a:ext cx="2743200" cy="48598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PT"/>
              <a:t>—</a:t>
            </a:r>
            <a:br>
              <a:rPr lang="pt-PT"/>
            </a:br>
            <a:fld id="{11C19AE2-ABB5-AD4D-8EDF-DD31A59AF444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6EC7E84-98F6-47A3-23C8-9B156A9273B5}"/>
              </a:ext>
            </a:extLst>
          </p:cNvPr>
          <p:cNvSpPr txBox="1"/>
          <p:nvPr/>
        </p:nvSpPr>
        <p:spPr>
          <a:xfrm>
            <a:off x="409959" y="1587530"/>
            <a:ext cx="11372082" cy="5043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desenvolvimento de um Plano de Ação é um critério obrigatório para todos </a:t>
            </a:r>
            <a:r>
              <a:rPr lang="pt-PT" sz="14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empresa que pretendam alcançar a certificação. 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é uma ferramenta que permite materializar a visão e os compromissos estabelecidos na Política de Sustentabilidade da empresa, através da identificação de ações a desenvolver por si, a curto, médio e longo prazo, e que permitem consolidar a evolução da entidade em prol de uma atuação mais sustentável. 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semelhança da Política de Sustentabilidade, o Plano de Ação deve ser um documento simples (elaborado, preferencialmente, em formato POWERPOINT), que identifique, de forma clara, aquilo que a empresa pretende implementar, quando o vai fazer e quais as metas que pretende alcançar com a sua concretização, de acordo com o que se exemplifica nos diapositivos seguintes: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Plano de Ação deve conter, pelo menos, os seguintes elementos base: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Breve caracterização </a:t>
            </a:r>
            <a:r>
              <a:rPr lang="pt-PT" sz="14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empresa (se a entidade o pretender pode detalhar a sua estrutura de gestão, os seus objetivos, produtos e serviços oferecidos e alguns indicadores de desempenho)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metas SMART (específicas, mensuráveis, atingíveis, realistas e delimitadas para um período de tempo) a alcançar pelo alojamento a curto e médio-prazo, que se articulem com a visão e os compromissos assumidos na Política de Sustentabilidade.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Matriz de Atividades – Identificação de ações a implementar para alcançar as metas estabelecidas no Plano de Ação. As ações podem ser apresentadas de acordo com a matriz proposta nos diapositivos seguintes.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osição do Texto 12">
            <a:extLst>
              <a:ext uri="{FF2B5EF4-FFF2-40B4-BE49-F238E27FC236}">
                <a16:creationId xmlns:a16="http://schemas.microsoft.com/office/drawing/2014/main" id="{14D347B6-4461-B788-6764-05D41A56215E}"/>
              </a:ext>
            </a:extLst>
          </p:cNvPr>
          <p:cNvSpPr txBox="1">
            <a:spLocks/>
          </p:cNvSpPr>
          <p:nvPr/>
        </p:nvSpPr>
        <p:spPr>
          <a:xfrm>
            <a:off x="481931" y="958569"/>
            <a:ext cx="10414825" cy="3651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09544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1462912-522E-CC4B-A19B-146C35F041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4947" y="89458"/>
            <a:ext cx="1991096" cy="81798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EFB3DC3-81A6-664F-9B6B-D170196AE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449" b="70315"/>
          <a:stretch/>
        </p:blipFill>
        <p:spPr>
          <a:xfrm>
            <a:off x="7551367" y="4118889"/>
            <a:ext cx="4640634" cy="273911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53EDEFB-E587-0B48-9A41-0361160C6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594" t="51638"/>
          <a:stretch/>
        </p:blipFill>
        <p:spPr>
          <a:xfrm>
            <a:off x="0" y="0"/>
            <a:ext cx="3607494" cy="446239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CD235CA-6839-1E4A-A5E5-89662C3048F3}"/>
              </a:ext>
            </a:extLst>
          </p:cNvPr>
          <p:cNvSpPr/>
          <p:nvPr/>
        </p:nvSpPr>
        <p:spPr>
          <a:xfrm>
            <a:off x="1648990" y="2739111"/>
            <a:ext cx="9381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457200" algn="l"/>
              </a:tabLst>
            </a:pPr>
            <a:r>
              <a:rPr lang="pt-PT" sz="3200" b="1" cap="small" spc="6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EXEMPLO DE MODELO DE PLANO</a:t>
            </a:r>
            <a:endParaRPr lang="pt-PT" sz="1600" b="1" cap="small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E7ACEDD-3662-658C-415B-801E1D7CE4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195" y="89458"/>
            <a:ext cx="1341496" cy="8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o Número do Diapositivo 5">
            <a:extLst>
              <a:ext uri="{FF2B5EF4-FFF2-40B4-BE49-F238E27FC236}">
                <a16:creationId xmlns:a16="http://schemas.microsoft.com/office/drawing/2014/main" id="{E4F10787-7F15-1A4F-A912-350EC5BE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987" y="6307797"/>
            <a:ext cx="2743200" cy="48598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PT"/>
              <a:t>—</a:t>
            </a:r>
            <a:br>
              <a:rPr lang="pt-PT"/>
            </a:br>
            <a:fld id="{11C19AE2-ABB5-AD4D-8EDF-DD31A59AF444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6EC7E84-98F6-47A3-23C8-9B156A9273B5}"/>
              </a:ext>
            </a:extLst>
          </p:cNvPr>
          <p:cNvSpPr txBox="1"/>
          <p:nvPr/>
        </p:nvSpPr>
        <p:spPr>
          <a:xfrm>
            <a:off x="481931" y="1599562"/>
            <a:ext cx="11372082" cy="38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Fazer uma breve caracterização </a:t>
            </a:r>
            <a:r>
              <a:rPr lang="pt-PT" sz="14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empresa, dos seus serviços, estrutura e alguns indicadores de desempenho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osição do Texto 12">
            <a:extLst>
              <a:ext uri="{FF2B5EF4-FFF2-40B4-BE49-F238E27FC236}">
                <a16:creationId xmlns:a16="http://schemas.microsoft.com/office/drawing/2014/main" id="{14D347B6-4461-B788-6764-05D41A56215E}"/>
              </a:ext>
            </a:extLst>
          </p:cNvPr>
          <p:cNvSpPr txBox="1">
            <a:spLocks/>
          </p:cNvSpPr>
          <p:nvPr/>
        </p:nvSpPr>
        <p:spPr>
          <a:xfrm>
            <a:off x="481931" y="958569"/>
            <a:ext cx="10414825" cy="3651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1. ENQUADRAMENTO</a:t>
            </a:r>
          </a:p>
        </p:txBody>
      </p:sp>
    </p:spTree>
    <p:extLst>
      <p:ext uri="{BB962C8B-B14F-4D97-AF65-F5344CB8AC3E}">
        <p14:creationId xmlns:p14="http://schemas.microsoft.com/office/powerpoint/2010/main" val="18530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12">
            <a:extLst>
              <a:ext uri="{FF2B5EF4-FFF2-40B4-BE49-F238E27FC236}">
                <a16:creationId xmlns:a16="http://schemas.microsoft.com/office/drawing/2014/main" id="{FC5ADFCE-7D11-CD44-982B-94B67F517459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1931" y="958569"/>
            <a:ext cx="10414825" cy="3651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pt-PT" dirty="0"/>
              <a:t>2. METAS GLOBAIS</a:t>
            </a:r>
          </a:p>
        </p:txBody>
      </p:sp>
      <p:sp>
        <p:nvSpPr>
          <p:cNvPr id="20" name="Marcador de Posição do Número do Diapositivo 5">
            <a:extLst>
              <a:ext uri="{FF2B5EF4-FFF2-40B4-BE49-F238E27FC236}">
                <a16:creationId xmlns:a16="http://schemas.microsoft.com/office/drawing/2014/main" id="{E4F10787-7F15-1A4F-A912-350EC5BE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987" y="6307797"/>
            <a:ext cx="2743200" cy="48598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PT"/>
              <a:t>—</a:t>
            </a:r>
            <a:br>
              <a:rPr lang="pt-PT"/>
            </a:br>
            <a:fld id="{11C19AE2-ABB5-AD4D-8EDF-DD31A59AF444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048F35F-A7F8-B943-A1AB-DB95B72F2AEF}"/>
              </a:ext>
            </a:extLst>
          </p:cNvPr>
          <p:cNvSpPr/>
          <p:nvPr/>
        </p:nvSpPr>
        <p:spPr>
          <a:xfrm>
            <a:off x="4836000" y="1880451"/>
            <a:ext cx="2520000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55%</a:t>
            </a:r>
          </a:p>
          <a:p>
            <a:pPr algn="ctr"/>
            <a:r>
              <a:rPr lang="pt-PT" sz="1400" dirty="0"/>
              <a:t>RSU ENVIADOS PARA REUTILIZAÇÃO E RECICLAGEM</a:t>
            </a:r>
            <a:br>
              <a:rPr lang="pt-PT" sz="1400" dirty="0"/>
            </a:br>
            <a:r>
              <a:rPr lang="pt-PT" sz="1200" i="1" dirty="0"/>
              <a:t>14% em 2021</a:t>
            </a:r>
            <a:endParaRPr lang="pt-PT" sz="14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3DDF1F5-6293-444B-829D-D3FA42E7D3A2}"/>
              </a:ext>
            </a:extLst>
          </p:cNvPr>
          <p:cNvSpPr/>
          <p:nvPr/>
        </p:nvSpPr>
        <p:spPr>
          <a:xfrm>
            <a:off x="2221028" y="1880451"/>
            <a:ext cx="2520000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-35%</a:t>
            </a:r>
          </a:p>
          <a:p>
            <a:pPr algn="ctr"/>
            <a:r>
              <a:rPr lang="pt-PT" sz="1400" dirty="0"/>
              <a:t>EMISSÕES DE GEE </a:t>
            </a:r>
            <a:br>
              <a:rPr lang="pt-PT" sz="1400" dirty="0"/>
            </a:br>
            <a:r>
              <a:rPr lang="pt-PT" sz="1000" dirty="0"/>
              <a:t>face a 2021</a:t>
            </a:r>
            <a:endParaRPr lang="pt-PT" sz="10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3AAE568-2A9D-1D4A-94E4-0A4DF8767738}"/>
              </a:ext>
            </a:extLst>
          </p:cNvPr>
          <p:cNvSpPr/>
          <p:nvPr/>
        </p:nvSpPr>
        <p:spPr>
          <a:xfrm>
            <a:off x="2221028" y="4147797"/>
            <a:ext cx="2520000" cy="21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BIORESÍDUOS</a:t>
            </a:r>
            <a:r>
              <a:rPr lang="pt-PT" sz="3200" b="1" dirty="0"/>
              <a:t> </a:t>
            </a:r>
          </a:p>
          <a:p>
            <a:pPr algn="ctr"/>
            <a:r>
              <a:rPr lang="pt-PT" sz="1400" dirty="0"/>
              <a:t>COM RECOLHA SELETIVA </a:t>
            </a:r>
            <a:br>
              <a:rPr lang="pt-PT" sz="1400" dirty="0"/>
            </a:br>
            <a:r>
              <a:rPr lang="pt-PT" sz="1400" dirty="0"/>
              <a:t>E ENVIADOS PARA RECICLAGEM E TRATAMENTO</a:t>
            </a:r>
            <a:br>
              <a:rPr lang="pt-PT" sz="1400" dirty="0"/>
            </a:br>
            <a:r>
              <a:rPr lang="pt-PT" sz="1200" i="1" dirty="0"/>
              <a:t>Implementar até final 2024</a:t>
            </a:r>
            <a:endParaRPr lang="pt-PT" sz="1400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C82B45-AEBB-408F-C324-6FB5B4E2FF26}"/>
              </a:ext>
            </a:extLst>
          </p:cNvPr>
          <p:cNvSpPr/>
          <p:nvPr/>
        </p:nvSpPr>
        <p:spPr>
          <a:xfrm>
            <a:off x="4836000" y="4147797"/>
            <a:ext cx="252000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pt-PT" sz="3200" b="1" dirty="0"/>
              <a:t>90%</a:t>
            </a:r>
          </a:p>
          <a:p>
            <a:pPr algn="ctr"/>
            <a:r>
              <a:rPr lang="pt-PT" sz="1400" dirty="0"/>
              <a:t>SATISFAÇÃO GERAL DOS CLIENTES</a:t>
            </a:r>
            <a:endParaRPr lang="pt-PT" sz="1400" i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F8408D-2DE7-B711-0501-FCFEEC8A8AA4}"/>
              </a:ext>
            </a:extLst>
          </p:cNvPr>
          <p:cNvSpPr/>
          <p:nvPr/>
        </p:nvSpPr>
        <p:spPr>
          <a:xfrm>
            <a:off x="7450972" y="1880451"/>
            <a:ext cx="2520000" cy="21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pt-PT" sz="2400" b="1" dirty="0"/>
              <a:t>Pelo menos uma</a:t>
            </a:r>
          </a:p>
          <a:p>
            <a:pPr algn="ctr"/>
            <a:r>
              <a:rPr lang="pt-PT" sz="1400" dirty="0">
                <a:solidFill>
                  <a:schemeClr val="bg1"/>
                </a:solidFill>
              </a:rPr>
              <a:t>INICIATIVA ANUAL PARA PROMOÇÃO DA IGUALDADE </a:t>
            </a:r>
            <a:br>
              <a:rPr lang="pt-PT" sz="1400" dirty="0">
                <a:solidFill>
                  <a:schemeClr val="bg1"/>
                </a:solidFill>
              </a:rPr>
            </a:br>
            <a:r>
              <a:rPr lang="pt-PT" sz="1400" dirty="0">
                <a:solidFill>
                  <a:schemeClr val="bg1"/>
                </a:solidFill>
              </a:rPr>
              <a:t>DE GÉNERO</a:t>
            </a:r>
            <a:endParaRPr lang="pt-PT" sz="10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49C4FC-4DE8-CA9F-4649-51C3EAF89C8E}"/>
              </a:ext>
            </a:extLst>
          </p:cNvPr>
          <p:cNvSpPr/>
          <p:nvPr/>
        </p:nvSpPr>
        <p:spPr>
          <a:xfrm>
            <a:off x="7450972" y="4147797"/>
            <a:ext cx="2520000" cy="21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pt-PT" sz="2400" b="1" dirty="0"/>
              <a:t>Pelo menos uma</a:t>
            </a:r>
          </a:p>
          <a:p>
            <a:pPr algn="ctr"/>
            <a:r>
              <a:rPr lang="pt-PT" sz="1400" dirty="0">
                <a:solidFill>
                  <a:schemeClr val="bg1"/>
                </a:solidFill>
              </a:rPr>
              <a:t>AÇÂO DE FORMAÇÂO ANUAL PARA TODOS OS COLABORADORES SOBRE SUSTENTABILIDADE</a:t>
            </a:r>
            <a:endParaRPr lang="pt-PT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6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12">
            <a:extLst>
              <a:ext uri="{FF2B5EF4-FFF2-40B4-BE49-F238E27FC236}">
                <a16:creationId xmlns:a16="http://schemas.microsoft.com/office/drawing/2014/main" id="{FC5ADFCE-7D11-CD44-982B-94B67F517459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3888" y="1158581"/>
            <a:ext cx="10414825" cy="3651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pt-PT" dirty="0"/>
              <a:t>3. ÁREAS ESTRATÉGICAS DE ATUAÇÃO</a:t>
            </a:r>
          </a:p>
        </p:txBody>
      </p:sp>
      <p:sp>
        <p:nvSpPr>
          <p:cNvPr id="20" name="Marcador de Posição do Número do Diapositivo 5">
            <a:extLst>
              <a:ext uri="{FF2B5EF4-FFF2-40B4-BE49-F238E27FC236}">
                <a16:creationId xmlns:a16="http://schemas.microsoft.com/office/drawing/2014/main" id="{E4F10787-7F15-1A4F-A912-350EC5BE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987" y="6307797"/>
            <a:ext cx="2743200" cy="48598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PT"/>
              <a:t>—</a:t>
            </a:r>
            <a:br>
              <a:rPr lang="pt-PT"/>
            </a:br>
            <a:fld id="{11C19AE2-ABB5-AD4D-8EDF-DD31A59AF444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8662B89-E2E2-7449-A53A-0F2216317CFF}"/>
              </a:ext>
            </a:extLst>
          </p:cNvPr>
          <p:cNvSpPr/>
          <p:nvPr/>
        </p:nvSpPr>
        <p:spPr>
          <a:xfrm>
            <a:off x="717917" y="2555314"/>
            <a:ext cx="2325534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12700"/>
            <a:r>
              <a:rPr lang="pt-PT" sz="2400" b="1" dirty="0"/>
              <a:t>A. </a:t>
            </a:r>
          </a:p>
          <a:p>
            <a:pPr marL="12700"/>
            <a:r>
              <a:rPr lang="pt-PT" sz="1600" dirty="0"/>
              <a:t>Eficiência energética;</a:t>
            </a:r>
            <a:br>
              <a:rPr lang="pt-PT" sz="1600" dirty="0"/>
            </a:br>
            <a:r>
              <a:rPr lang="pt-PT" sz="1600" dirty="0"/>
              <a:t>Emissões com GEE; </a:t>
            </a:r>
            <a:br>
              <a:rPr lang="pt-PT" sz="1600" dirty="0"/>
            </a:br>
            <a:r>
              <a:rPr lang="pt-PT" sz="1600" dirty="0"/>
              <a:t>Alterações climáticas</a:t>
            </a:r>
            <a:endParaRPr lang="pt-PT" sz="1050" i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CE5459-C852-024D-B805-1A7B527C96D5}"/>
              </a:ext>
            </a:extLst>
          </p:cNvPr>
          <p:cNvSpPr/>
          <p:nvPr/>
        </p:nvSpPr>
        <p:spPr>
          <a:xfrm>
            <a:off x="3287058" y="2555314"/>
            <a:ext cx="1250045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228600" indent="-228600"/>
            <a:r>
              <a:rPr lang="pt-PT" sz="2400" b="1" dirty="0"/>
              <a:t>B. </a:t>
            </a:r>
          </a:p>
          <a:p>
            <a:pPr marL="12700" indent="-12700"/>
            <a:r>
              <a:rPr lang="pt-PT" sz="1600" dirty="0"/>
              <a:t>Gestão </a:t>
            </a:r>
            <a:br>
              <a:rPr lang="pt-PT" sz="1600" dirty="0"/>
            </a:br>
            <a:r>
              <a:rPr lang="pt-PT" sz="1600" dirty="0"/>
              <a:t>de água </a:t>
            </a:r>
            <a:endParaRPr lang="pt-PT" sz="1000" i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3489480-5764-2A42-B3E4-128AACAE5EB1}"/>
              </a:ext>
            </a:extLst>
          </p:cNvPr>
          <p:cNvSpPr/>
          <p:nvPr/>
        </p:nvSpPr>
        <p:spPr>
          <a:xfrm>
            <a:off x="6915810" y="2555314"/>
            <a:ext cx="1891493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12700" indent="-12700"/>
            <a:r>
              <a:rPr lang="pt-PT" sz="2400" b="1" dirty="0"/>
              <a:t>D. </a:t>
            </a:r>
          </a:p>
          <a:p>
            <a:pPr marL="12700" indent="-12700"/>
            <a:r>
              <a:rPr lang="pt-PT" sz="1600" dirty="0"/>
              <a:t>Gestão de águas residuais</a:t>
            </a:r>
            <a:endParaRPr lang="pt-PT" sz="105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3A6FD50-B195-BA42-9FBF-F54FBF5E6E66}"/>
              </a:ext>
            </a:extLst>
          </p:cNvPr>
          <p:cNvSpPr/>
          <p:nvPr/>
        </p:nvSpPr>
        <p:spPr>
          <a:xfrm>
            <a:off x="4780710" y="2555314"/>
            <a:ext cx="1891493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12700" indent="-12700"/>
            <a:r>
              <a:rPr lang="pt-PT" sz="2400" b="1" dirty="0"/>
              <a:t>C. </a:t>
            </a:r>
          </a:p>
          <a:p>
            <a:pPr marL="12700" indent="-12700"/>
            <a:r>
              <a:rPr lang="pt-PT" sz="1600" dirty="0"/>
              <a:t>Gestão de resíduos sólidos </a:t>
            </a:r>
            <a:endParaRPr lang="pt-PT" sz="1050" i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7F3733E-510A-7748-97F6-C831526B6312}"/>
              </a:ext>
            </a:extLst>
          </p:cNvPr>
          <p:cNvSpPr/>
          <p:nvPr/>
        </p:nvSpPr>
        <p:spPr>
          <a:xfrm>
            <a:off x="9050911" y="2555314"/>
            <a:ext cx="2325534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188913" indent="-188913"/>
            <a:r>
              <a:rPr lang="pt-PT" sz="2400" b="1" dirty="0"/>
              <a:t>E. </a:t>
            </a:r>
          </a:p>
          <a:p>
            <a:pPr marL="12700" indent="-12700"/>
            <a:r>
              <a:rPr lang="pt-PT" sz="1600" dirty="0"/>
              <a:t>Gestão e conservação do ecossistema e biodiversidade</a:t>
            </a:r>
            <a:endParaRPr lang="pt-PT" sz="105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CF0F12-405B-B841-93D4-8DD134AC6DF2}"/>
              </a:ext>
            </a:extLst>
          </p:cNvPr>
          <p:cNvSpPr/>
          <p:nvPr/>
        </p:nvSpPr>
        <p:spPr>
          <a:xfrm>
            <a:off x="717916" y="4392440"/>
            <a:ext cx="1928793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r>
              <a:rPr lang="pt-PT" sz="2400" b="1" dirty="0"/>
              <a:t>F. </a:t>
            </a:r>
            <a:br>
              <a:rPr lang="pt-PT" sz="1600" b="1" dirty="0"/>
            </a:br>
            <a:r>
              <a:rPr lang="pt-PT" sz="1600" dirty="0"/>
              <a:t>Transportes</a:t>
            </a:r>
            <a:endParaRPr lang="pt-PT" sz="1000" i="1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27F73E-8DDF-024C-9AC9-BAB906A7C7D1}"/>
              </a:ext>
            </a:extLst>
          </p:cNvPr>
          <p:cNvSpPr/>
          <p:nvPr/>
        </p:nvSpPr>
        <p:spPr>
          <a:xfrm>
            <a:off x="5432030" y="4392440"/>
            <a:ext cx="2306559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12700" indent="-12700"/>
            <a:r>
              <a:rPr lang="pt-PT" sz="2400" b="1"/>
              <a:t>H. </a:t>
            </a:r>
          </a:p>
          <a:p>
            <a:pPr marL="12700" indent="-12700"/>
            <a:r>
              <a:rPr lang="pt-PT" sz="1600"/>
              <a:t>Gestão dos aspetos económicos</a:t>
            </a:r>
            <a:endParaRPr lang="pt-PT" sz="105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B9B459-E4C9-8D4C-91E3-1F26DA2CCCF5}"/>
              </a:ext>
            </a:extLst>
          </p:cNvPr>
          <p:cNvSpPr/>
          <p:nvPr/>
        </p:nvSpPr>
        <p:spPr>
          <a:xfrm>
            <a:off x="2886091" y="4392440"/>
            <a:ext cx="2306558" cy="1652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228600" indent="-228600"/>
            <a:r>
              <a:rPr lang="pt-PT" sz="2400" b="1" dirty="0"/>
              <a:t>G. </a:t>
            </a:r>
          </a:p>
          <a:p>
            <a:pPr marL="12700" indent="-12700"/>
            <a:r>
              <a:rPr lang="pt-PT" sz="1600" dirty="0"/>
              <a:t>Gestão de substâncias perigosas</a:t>
            </a:r>
            <a:endParaRPr lang="pt-PT" sz="1050" i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C95137-A707-F746-95CD-98048974A488}"/>
              </a:ext>
            </a:extLst>
          </p:cNvPr>
          <p:cNvSpPr/>
          <p:nvPr/>
        </p:nvSpPr>
        <p:spPr>
          <a:xfrm>
            <a:off x="7977970" y="4392439"/>
            <a:ext cx="2144034" cy="1652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pPr marL="188913" indent="-188913"/>
            <a:r>
              <a:rPr lang="pt-PT" sz="2400" b="1"/>
              <a:t>I. </a:t>
            </a:r>
          </a:p>
          <a:p>
            <a:pPr marL="12700" indent="-12700"/>
            <a:r>
              <a:rPr lang="pt-PT" sz="1600"/>
              <a:t>Gestão dos aspetos sociais e culturais</a:t>
            </a:r>
            <a:endParaRPr lang="pt-PT" sz="1050" i="1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55B9BC6-55AB-C946-9390-CC9D875F2772}"/>
              </a:ext>
            </a:extLst>
          </p:cNvPr>
          <p:cNvSpPr/>
          <p:nvPr/>
        </p:nvSpPr>
        <p:spPr>
          <a:xfrm>
            <a:off x="10361385" y="4392439"/>
            <a:ext cx="1086033" cy="1652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 anchorCtr="0"/>
          <a:lstStyle/>
          <a:p>
            <a:r>
              <a:rPr lang="pt-PT" sz="2400" b="1"/>
              <a:t>J. </a:t>
            </a:r>
          </a:p>
          <a:p>
            <a:r>
              <a:rPr lang="pt-PT" sz="1600"/>
              <a:t>Outros</a:t>
            </a:r>
            <a:endParaRPr lang="pt-PT" sz="1000" i="1"/>
          </a:p>
        </p:txBody>
      </p:sp>
      <p:pic>
        <p:nvPicPr>
          <p:cNvPr id="16" name="Gráfico 15" descr="Radioativo destaque">
            <a:extLst>
              <a:ext uri="{FF2B5EF4-FFF2-40B4-BE49-F238E27FC236}">
                <a16:creationId xmlns:a16="http://schemas.microsoft.com/office/drawing/2014/main" id="{8C3E6DE3-AA30-8545-9155-CFF6AB7700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2479" y="5612184"/>
            <a:ext cx="359907" cy="359907"/>
          </a:xfrm>
          <a:prstGeom prst="rect">
            <a:avLst/>
          </a:prstGeom>
        </p:spPr>
      </p:pic>
      <p:pic>
        <p:nvPicPr>
          <p:cNvPr id="19" name="Gráfico 18" descr="Torneira com fuga destaque">
            <a:extLst>
              <a:ext uri="{FF2B5EF4-FFF2-40B4-BE49-F238E27FC236}">
                <a16:creationId xmlns:a16="http://schemas.microsoft.com/office/drawing/2014/main" id="{2DAD74E9-8255-474B-8316-8B659D719F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4863" y="3820881"/>
            <a:ext cx="359907" cy="359907"/>
          </a:xfrm>
          <a:prstGeom prst="rect">
            <a:avLst/>
          </a:prstGeom>
        </p:spPr>
      </p:pic>
      <p:pic>
        <p:nvPicPr>
          <p:cNvPr id="22" name="Gráfico 21" descr="Handwashing destaque">
            <a:extLst>
              <a:ext uri="{FF2B5EF4-FFF2-40B4-BE49-F238E27FC236}">
                <a16:creationId xmlns:a16="http://schemas.microsoft.com/office/drawing/2014/main" id="{704B024D-B2A5-A04B-AD3B-163896EC89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9046" y="3801314"/>
            <a:ext cx="359907" cy="359907"/>
          </a:xfrm>
          <a:prstGeom prst="rect">
            <a:avLst/>
          </a:prstGeom>
        </p:spPr>
      </p:pic>
      <p:pic>
        <p:nvPicPr>
          <p:cNvPr id="24" name="Gráfico 23" descr="Marcas de patas destaque">
            <a:extLst>
              <a:ext uri="{FF2B5EF4-FFF2-40B4-BE49-F238E27FC236}">
                <a16:creationId xmlns:a16="http://schemas.microsoft.com/office/drawing/2014/main" id="{F5012337-A4CF-7C47-BD29-5DA7712A1C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6459" y="3801315"/>
            <a:ext cx="359907" cy="359907"/>
          </a:xfrm>
          <a:prstGeom prst="rect">
            <a:avLst/>
          </a:prstGeom>
        </p:spPr>
      </p:pic>
      <p:pic>
        <p:nvPicPr>
          <p:cNvPr id="26" name="Gráfico 25" descr="Autocarro destaque">
            <a:extLst>
              <a:ext uri="{FF2B5EF4-FFF2-40B4-BE49-F238E27FC236}">
                <a16:creationId xmlns:a16="http://schemas.microsoft.com/office/drawing/2014/main" id="{31DCEB29-B4EB-214C-BF4C-978639E393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6539" y="5685326"/>
            <a:ext cx="359907" cy="359907"/>
          </a:xfrm>
          <a:prstGeom prst="rect">
            <a:avLst/>
          </a:prstGeom>
        </p:spPr>
      </p:pic>
      <p:pic>
        <p:nvPicPr>
          <p:cNvPr id="28" name="Gráfico 27" descr="Turbinas eólicas destaque">
            <a:extLst>
              <a:ext uri="{FF2B5EF4-FFF2-40B4-BE49-F238E27FC236}">
                <a16:creationId xmlns:a16="http://schemas.microsoft.com/office/drawing/2014/main" id="{A607AEB5-B6D6-0D4E-849A-D732A7DDFC3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5544" y="3760415"/>
            <a:ext cx="359907" cy="359907"/>
          </a:xfrm>
          <a:prstGeom prst="rect">
            <a:avLst/>
          </a:prstGeom>
        </p:spPr>
      </p:pic>
      <p:pic>
        <p:nvPicPr>
          <p:cNvPr id="30" name="Gráfico 29" descr="Moedas destaque">
            <a:extLst>
              <a:ext uri="{FF2B5EF4-FFF2-40B4-BE49-F238E27FC236}">
                <a16:creationId xmlns:a16="http://schemas.microsoft.com/office/drawing/2014/main" id="{43092AD5-D024-DD40-B80D-E7BAF9AD331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18419" y="5612185"/>
            <a:ext cx="359907" cy="359907"/>
          </a:xfrm>
          <a:prstGeom prst="rect">
            <a:avLst/>
          </a:prstGeom>
        </p:spPr>
      </p:pic>
      <p:pic>
        <p:nvPicPr>
          <p:cNvPr id="32" name="Gráfico 31" descr="Pessoa confusa destaque">
            <a:extLst>
              <a:ext uri="{FF2B5EF4-FFF2-40B4-BE49-F238E27FC236}">
                <a16:creationId xmlns:a16="http://schemas.microsoft.com/office/drawing/2014/main" id="{C140E91C-9DCA-6B48-A89E-3E0B4353C0B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44118" y="5612184"/>
            <a:ext cx="359907" cy="359907"/>
          </a:xfrm>
          <a:prstGeom prst="rect">
            <a:avLst/>
          </a:prstGeom>
        </p:spPr>
      </p:pic>
      <p:pic>
        <p:nvPicPr>
          <p:cNvPr id="42" name="Gráfico 41" descr="Lixo destaque">
            <a:extLst>
              <a:ext uri="{FF2B5EF4-FFF2-40B4-BE49-F238E27FC236}">
                <a16:creationId xmlns:a16="http://schemas.microsoft.com/office/drawing/2014/main" id="{498D897E-28D2-5C4A-93A2-0F7BD265799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20526" y="3820881"/>
            <a:ext cx="299594" cy="2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4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1">
            <a:extLst>
              <a:ext uri="{FF2B5EF4-FFF2-40B4-BE49-F238E27FC236}">
                <a16:creationId xmlns:a16="http://schemas.microsoft.com/office/drawing/2014/main" id="{6687E627-0189-1A43-9BDF-FE49E6AC39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7" y="977294"/>
            <a:ext cx="10084218" cy="447470"/>
          </a:xfrm>
        </p:spPr>
        <p:txBody>
          <a:bodyPr>
            <a:noAutofit/>
          </a:bodyPr>
          <a:lstStyle/>
          <a:p>
            <a:r>
              <a:rPr lang="pt-PT" dirty="0"/>
              <a:t>4. MATRIZ DE ATIVIDADES – AÇÕES E MEDIDAS A IMPLEMENTAR (EXEMPLO)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ED8BEF3-F5D6-D64D-BAF0-0A8F80044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32278"/>
              </p:ext>
            </p:extLst>
          </p:nvPr>
        </p:nvGraphicFramePr>
        <p:xfrm>
          <a:off x="623887" y="2421273"/>
          <a:ext cx="10985521" cy="355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3107">
                  <a:extLst>
                    <a:ext uri="{9D8B030D-6E8A-4147-A177-3AD203B41FA5}">
                      <a16:colId xmlns:a16="http://schemas.microsoft.com/office/drawing/2014/main" val="2116070"/>
                    </a:ext>
                  </a:extLst>
                </a:gridCol>
                <a:gridCol w="1524016">
                  <a:extLst>
                    <a:ext uri="{9D8B030D-6E8A-4147-A177-3AD203B41FA5}">
                      <a16:colId xmlns:a16="http://schemas.microsoft.com/office/drawing/2014/main" val="3195825141"/>
                    </a:ext>
                  </a:extLst>
                </a:gridCol>
                <a:gridCol w="1996987">
                  <a:extLst>
                    <a:ext uri="{9D8B030D-6E8A-4147-A177-3AD203B41FA5}">
                      <a16:colId xmlns:a16="http://schemas.microsoft.com/office/drawing/2014/main" val="2002512308"/>
                    </a:ext>
                  </a:extLst>
                </a:gridCol>
                <a:gridCol w="2007496">
                  <a:extLst>
                    <a:ext uri="{9D8B030D-6E8A-4147-A177-3AD203B41FA5}">
                      <a16:colId xmlns:a16="http://schemas.microsoft.com/office/drawing/2014/main" val="170426348"/>
                    </a:ext>
                  </a:extLst>
                </a:gridCol>
                <a:gridCol w="609607">
                  <a:extLst>
                    <a:ext uri="{9D8B030D-6E8A-4147-A177-3AD203B41FA5}">
                      <a16:colId xmlns:a16="http://schemas.microsoft.com/office/drawing/2014/main" val="2627341085"/>
                    </a:ext>
                  </a:extLst>
                </a:gridCol>
                <a:gridCol w="1415226">
                  <a:extLst>
                    <a:ext uri="{9D8B030D-6E8A-4147-A177-3AD203B41FA5}">
                      <a16:colId xmlns:a16="http://schemas.microsoft.com/office/drawing/2014/main" val="1334090068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2530855626"/>
                    </a:ext>
                  </a:extLst>
                </a:gridCol>
                <a:gridCol w="827994">
                  <a:extLst>
                    <a:ext uri="{9D8B030D-6E8A-4147-A177-3AD203B41FA5}">
                      <a16:colId xmlns:a16="http://schemas.microsoft.com/office/drawing/2014/main" val="180552371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Área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METAS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Investimento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Responsável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ODS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001606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algn="l"/>
                      <a:r>
                        <a:rPr lang="pt-PT" sz="1100" b="0" dirty="0"/>
                        <a:t>EFICIÊNCIA ENERGÉTICA / EMISSÕES GEE / ALTERAÇÕES CLIMÁTICAS</a:t>
                      </a:r>
                      <a:endParaRPr lang="pt-PT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b="1" kern="1200" dirty="0">
                          <a:solidFill>
                            <a:schemeClr val="tx1"/>
                          </a:solidFill>
                        </a:rPr>
                        <a:t>1.21</a:t>
                      </a:r>
                      <a:r>
                        <a:rPr lang="pt-PT" sz="1100" kern="1200" dirty="0">
                          <a:solidFill>
                            <a:schemeClr val="tx1"/>
                          </a:solidFill>
                        </a:rPr>
                        <a:t> Implementação de iluminação com lâmpadas LED.</a:t>
                      </a:r>
                      <a:endParaRPr lang="pt-PT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kern="1200" dirty="0">
                          <a:solidFill>
                            <a:schemeClr val="tx1"/>
                          </a:solidFill>
                        </a:rPr>
                        <a:t>Colocação de lâmpadas LED na iluminação interior e exterior, </a:t>
                      </a:r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substituindo 1500 lâmpadas do sistema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kern="1200" dirty="0">
                          <a:solidFill>
                            <a:schemeClr val="tx1"/>
                          </a:solidFill>
                        </a:rPr>
                        <a:t>Reduzir em 5% as emissões de GEE da empresa, até 2024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Diminuir em 10% o consumo de energia elétrica da empresa, até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2.000€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Responsável do Departamento de Manutenção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endParaRPr lang="pt-P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76337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l"/>
                      <a:endParaRPr lang="pt-PT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b="1" kern="1200" dirty="0">
                          <a:solidFill>
                            <a:schemeClr val="tx1"/>
                          </a:solidFill>
                        </a:rPr>
                        <a:t>2.21</a:t>
                      </a:r>
                      <a:r>
                        <a:rPr lang="pt-PT" sz="1100" kern="1200" dirty="0">
                          <a:solidFill>
                            <a:schemeClr val="tx1"/>
                          </a:solidFill>
                        </a:rPr>
                        <a:t> Eletrificação da frota de veículos da empresa</a:t>
                      </a:r>
                      <a:endParaRPr lang="pt-PT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kern="1200" dirty="0">
                          <a:solidFill>
                            <a:schemeClr val="tx1"/>
                          </a:solidFill>
                        </a:rPr>
                        <a:t>Aquisição / troca de veículos a diesel e a gasolina por veículos elétricos, de forma a reduzir o consumo de combustíveis fosseis e as emissões de GEE. </a:t>
                      </a:r>
                      <a:endParaRPr lang="pt-PT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Substituição por 3 veículos elétricos para a frota da empresa, até 2025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kern="1200" dirty="0">
                          <a:solidFill>
                            <a:schemeClr val="tx1"/>
                          </a:solidFill>
                        </a:rPr>
                        <a:t>Reduzir em 20% as emissões de GEE da empresa, até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130.000€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Responsável do Departamento de Compras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pt-P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03373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l"/>
                      <a:endParaRPr lang="pt-P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3.21</a:t>
                      </a:r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 Instalação de painéis fotovoltaicos no empreendimento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Instalação de 20 painéis solares fotovoltaicos (aproximadamente 10kW), de forma a promover a autonomia energética.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Produção anual de 15.000 kWh de energia elétrica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kern="1200" dirty="0">
                          <a:solidFill>
                            <a:schemeClr val="tx1"/>
                          </a:solidFill>
                        </a:rPr>
                        <a:t>Reduzir em 10% as emissões de GEE da empresa, até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9.000€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100" dirty="0">
                          <a:solidFill>
                            <a:schemeClr val="tx1"/>
                          </a:solidFill>
                        </a:rPr>
                        <a:t>Responsável do Departamento de Manutenção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pt-P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988361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1D1BAC5-E795-8046-8F1B-94BCAD5F38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133" y="3429000"/>
            <a:ext cx="441799" cy="4417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659C41A-9763-4A47-93D0-01D0F22213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134" y="4594132"/>
            <a:ext cx="441799" cy="4417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E7FE11F-7667-EF41-B6BA-F7DEF500D9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134" y="4019357"/>
            <a:ext cx="441799" cy="4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1462912-522E-CC4B-A19B-146C35F04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7350" y="2127250"/>
            <a:ext cx="6337300" cy="26035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EFB3DC3-81A6-664F-9B6B-D170196AE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449" b="70315"/>
          <a:stretch/>
        </p:blipFill>
        <p:spPr>
          <a:xfrm>
            <a:off x="7551367" y="4118889"/>
            <a:ext cx="4640634" cy="273911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53EDEFB-E587-0B48-9A41-0361160C6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594" t="51638"/>
          <a:stretch/>
        </p:blipFill>
        <p:spPr>
          <a:xfrm>
            <a:off x="0" y="0"/>
            <a:ext cx="3607494" cy="44623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D13A70-2A45-F32B-4308-68A0CEEB66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37" y="89458"/>
            <a:ext cx="1341496" cy="8179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C047DE5-43C3-A1AC-EF71-6B3C6B7A53D9}"/>
              </a:ext>
            </a:extLst>
          </p:cNvPr>
          <p:cNvSpPr txBox="1"/>
          <p:nvPr/>
        </p:nvSpPr>
        <p:spPr>
          <a:xfrm>
            <a:off x="5261317" y="2996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3E6167-BA6D-909F-32C8-FCA9DDFF25B2}"/>
              </a:ext>
            </a:extLst>
          </p:cNvPr>
          <p:cNvSpPr txBox="1"/>
          <p:nvPr/>
        </p:nvSpPr>
        <p:spPr>
          <a:xfrm>
            <a:off x="4047565" y="3065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4038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elgaço-Sustentabilidade">
      <a:dk1>
        <a:srgbClr val="585858"/>
      </a:dk1>
      <a:lt1>
        <a:srgbClr val="FFFFFF"/>
      </a:lt1>
      <a:dk2>
        <a:srgbClr val="1C609E"/>
      </a:dk2>
      <a:lt2>
        <a:srgbClr val="E7E6E6"/>
      </a:lt2>
      <a:accent1>
        <a:srgbClr val="3EA16A"/>
      </a:accent1>
      <a:accent2>
        <a:srgbClr val="3CA4AD"/>
      </a:accent2>
      <a:accent3>
        <a:srgbClr val="2A75B8"/>
      </a:accent3>
      <a:accent4>
        <a:srgbClr val="FFB31D"/>
      </a:accent4>
      <a:accent5>
        <a:srgbClr val="F48814"/>
      </a:accent5>
      <a:accent6>
        <a:srgbClr val="A7C60C"/>
      </a:accent6>
      <a:hlink>
        <a:srgbClr val="1C63A1"/>
      </a:hlink>
      <a:folHlink>
        <a:srgbClr val="2460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7932</TotalTime>
  <Words>672</Words>
  <Application>Microsoft Macintosh PowerPoint</Application>
  <PresentationFormat>Ecrã Panorâmico</PresentationFormat>
  <Paragraphs>83</Paragraphs>
  <Slides>8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Pimentel</dc:creator>
  <cp:lastModifiedBy>Marcília Almeida | IPDT</cp:lastModifiedBy>
  <cp:revision>624</cp:revision>
  <dcterms:created xsi:type="dcterms:W3CDTF">2021-03-15T11:11:54Z</dcterms:created>
  <dcterms:modified xsi:type="dcterms:W3CDTF">2024-04-04T11:13:01Z</dcterms:modified>
</cp:coreProperties>
</file>